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1"/>
  </p:sldMasterIdLst>
  <p:notesMasterIdLst>
    <p:notesMasterId r:id="rId43"/>
  </p:notesMasterIdLst>
  <p:sldIdLst>
    <p:sldId id="256" r:id="rId2"/>
    <p:sldId id="257" r:id="rId3"/>
    <p:sldId id="272" r:id="rId4"/>
    <p:sldId id="297" r:id="rId5"/>
    <p:sldId id="258" r:id="rId6"/>
    <p:sldId id="273" r:id="rId7"/>
    <p:sldId id="263" r:id="rId8"/>
    <p:sldId id="269" r:id="rId9"/>
    <p:sldId id="270" r:id="rId10"/>
    <p:sldId id="271" r:id="rId11"/>
    <p:sldId id="264" r:id="rId12"/>
    <p:sldId id="265" r:id="rId13"/>
    <p:sldId id="259" r:id="rId14"/>
    <p:sldId id="274" r:id="rId15"/>
    <p:sldId id="260" r:id="rId16"/>
    <p:sldId id="261" r:id="rId17"/>
    <p:sldId id="296" r:id="rId18"/>
    <p:sldId id="266" r:id="rId19"/>
    <p:sldId id="267" r:id="rId20"/>
    <p:sldId id="262" r:id="rId21"/>
    <p:sldId id="268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876749"/>
    <a:srgbClr val="0000FF"/>
    <a:srgbClr val="66FF33"/>
    <a:srgbClr val="66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72" autoAdjust="0"/>
    <p:restoredTop sz="94660"/>
  </p:normalViewPr>
  <p:slideViewPr>
    <p:cSldViewPr snapToGrid="0">
      <p:cViewPr varScale="1">
        <p:scale>
          <a:sx n="78" d="100"/>
          <a:sy n="78" d="100"/>
        </p:scale>
        <p:origin x="154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4DEDF2-E286-4CE4-9413-F21206C1D3D4}" type="datetimeFigureOut">
              <a:rPr lang="it-IT" smtClean="0"/>
              <a:pPr/>
              <a:t>13/06/2024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E82E83-85F1-4352-85DE-3F2F3DC1345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85854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E82E83-85F1-4352-85DE-3F2F3DC13454}" type="slidenum">
              <a:rPr lang="it-IT" smtClean="0"/>
              <a:pPr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71831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E82E83-85F1-4352-85DE-3F2F3DC13454}" type="slidenum">
              <a:rPr lang="it-IT" smtClean="0"/>
              <a:pPr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50260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12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368300" ty="203200" sx="64000" sy="64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2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bg2"/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2AED8E5B-0D98-4FE1-9B26-D1041E3A89F9}" type="datetimeFigureOut">
              <a:rPr lang="en-US" dirty="0"/>
              <a:pPr/>
              <a:t>6/13/2024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/>
          <a:lstStyle>
            <a:lvl1pPr algn="l"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advTm="3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159CD-DA3A-463F-AFEF-A68838A6859B}" type="datetimeFigureOut">
              <a:rPr lang="en-US" dirty="0"/>
              <a:pPr/>
              <a:t>6/13/2024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p:transition advTm="3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2A925-E007-46C2-84AB-35EE10DCAD39}" type="datetimeFigureOut">
              <a:rPr lang="en-US" dirty="0"/>
              <a:pPr/>
              <a:t>6/13/2024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p:transition advTm="3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C2DCB-466C-4061-8D51-D3254DD77FA1}" type="datetimeFigureOut">
              <a:rPr lang="en-US" dirty="0"/>
              <a:pPr/>
              <a:t>6/13/2024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p:transition advTm="3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12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368300" ty="203200" sx="64000" sy="64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2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bg2"/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bg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8642357F-39F6-401C-9FF8-3072724998F3}" type="datetimeFigureOut">
              <a:rPr lang="en-US" dirty="0"/>
              <a:pPr/>
              <a:t>6/13/2024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/>
          <a:lstStyle>
            <a:lvl1pPr algn="l"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advTm="3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DB09B-D413-414E-B13F-B1984CD8FF65}" type="datetimeFigureOut">
              <a:rPr lang="en-US" dirty="0"/>
              <a:pPr/>
              <a:t>6/13/2024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p:transition advTm="3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8F992-55E7-4B2D-A6F1-8C9243CBFE1B}" type="datetimeFigureOut">
              <a:rPr lang="en-US" dirty="0"/>
              <a:pPr/>
              <a:t>6/13/2024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p:transition advTm="3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98110-BAA6-4256-A2E5-BB66A47D2616}" type="datetimeFigureOut">
              <a:rPr lang="en-US" dirty="0"/>
              <a:pPr/>
              <a:t>6/13/2024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p:transition advTm="3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03892-3343-4E4E-B81B-70A099359AD2}" type="datetimeFigureOut">
              <a:rPr lang="en-US" dirty="0"/>
              <a:pPr/>
              <a:t>6/13/2024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p:transition advTm="3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32F85-D33A-46AF-9088-5A7400C1018E}" type="datetimeFigureOut">
              <a:rPr lang="en-US" dirty="0"/>
              <a:pPr/>
              <a:t>6/13/2024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p:transition advTm="3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rgbClr val="969696"/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12700" dist="381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3EB3A624-F501-46A9-B8CA-4949E24E27C8}" type="datetimeFigureOut">
              <a:rPr lang="en-US" dirty="0"/>
              <a:pPr/>
              <a:t>6/13/2024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 lang="en-US" sz="1000" kern="12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12700" dist="381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p:transition advTm="3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0C4D3C1-679D-44D8-8A9C-D402CE4EF569}" type="datetimeFigureOut">
              <a:rPr lang="en-US" dirty="0"/>
              <a:pPr/>
              <a:t>6/13/2024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14667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ransition advTm="3000"/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592598C-A013-06C1-5369-B264325195A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Un anno vissuto</a:t>
            </a:r>
            <a:br>
              <a:rPr lang="it-IT" dirty="0"/>
            </a:br>
            <a:r>
              <a:rPr lang="it-IT" dirty="0"/>
              <a:t>….intensamente!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B76035FF-1196-A66D-E76B-7EA3D08B6A4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/>
              <a:t>A.S. 2023-2024</a:t>
            </a:r>
          </a:p>
        </p:txBody>
      </p:sp>
      <p:pic>
        <p:nvPicPr>
          <p:cNvPr id="4" name="Viva La Vida - Coldplay - Valentino Alessandrini - Violin Cover">
            <a:hlinkClick r:id="" action="ppaction://media"/>
            <a:extLst>
              <a:ext uri="{FF2B5EF4-FFF2-40B4-BE49-F238E27FC236}">
                <a16:creationId xmlns:a16="http://schemas.microsoft.com/office/drawing/2014/main" id="{042AB27C-C066-A481-A104-6E75E2C442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86003" y="1493377"/>
            <a:ext cx="487363" cy="487363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5046E36B-6A22-CC2B-C2A2-E3FC00A5D49D}"/>
              </a:ext>
            </a:extLst>
          </p:cNvPr>
          <p:cNvSpPr txBox="1"/>
          <p:nvPr/>
        </p:nvSpPr>
        <p:spPr>
          <a:xfrm>
            <a:off x="5225845" y="1308733"/>
            <a:ext cx="1740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F.S.3</a:t>
            </a:r>
          </a:p>
        </p:txBody>
      </p:sp>
    </p:spTree>
    <p:extLst>
      <p:ext uri="{BB962C8B-B14F-4D97-AF65-F5344CB8AC3E}">
        <p14:creationId xmlns:p14="http://schemas.microsoft.com/office/powerpoint/2010/main" val="1314209009"/>
      </p:ext>
    </p:extLst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77CE82C3-E9E8-D5CC-C7FE-BD83C8C50C6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" r="22279"/>
          <a:stretch/>
        </p:blipFill>
        <p:spPr>
          <a:xfrm>
            <a:off x="4575179" y="1891493"/>
            <a:ext cx="5820105" cy="3378338"/>
          </a:xfrm>
        </p:spPr>
      </p:pic>
      <p:pic>
        <p:nvPicPr>
          <p:cNvPr id="16" name="Segnaposto contenuto 15">
            <a:extLst>
              <a:ext uri="{FF2B5EF4-FFF2-40B4-BE49-F238E27FC236}">
                <a16:creationId xmlns:a16="http://schemas.microsoft.com/office/drawing/2014/main" id="{F4D6E59E-EB65-53D9-E139-3912EE936217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3"/>
          <a:srcRect t="20807"/>
          <a:stretch/>
        </p:blipFill>
        <p:spPr>
          <a:xfrm>
            <a:off x="1580145" y="699141"/>
            <a:ext cx="2991853" cy="5265180"/>
          </a:xfr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A7801E44-FD4A-0BED-06BD-478941DAE211}"/>
              </a:ext>
            </a:extLst>
          </p:cNvPr>
          <p:cNvSpPr txBox="1"/>
          <p:nvPr/>
        </p:nvSpPr>
        <p:spPr>
          <a:xfrm>
            <a:off x="5005136" y="941838"/>
            <a:ext cx="502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FFC000"/>
                </a:solidFill>
              </a:rPr>
              <a:t>PAROLE E MUSICA PER NON DIMENTICARE</a:t>
            </a:r>
          </a:p>
          <a:p>
            <a:pPr algn="ctr"/>
            <a:r>
              <a:rPr lang="it-IT" b="1" dirty="0">
                <a:solidFill>
                  <a:srgbClr val="FFC000"/>
                </a:solidFill>
              </a:rPr>
              <a:t>27 GENNAIO</a:t>
            </a:r>
          </a:p>
        </p:txBody>
      </p:sp>
    </p:spTree>
    <p:extLst>
      <p:ext uri="{BB962C8B-B14F-4D97-AF65-F5344CB8AC3E}">
        <p14:creationId xmlns:p14="http://schemas.microsoft.com/office/powerpoint/2010/main" val="15260717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prestige"/>
      </p:transition>
    </mc:Choice>
    <mc:Fallback xmlns="">
      <p:transition spd="slow" advTm="3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A20D2061-0383-2D04-D9BA-9219A41B87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7279" y="1399356"/>
            <a:ext cx="10289177" cy="4392479"/>
          </a:xfr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1540EDE8-44F1-1957-7C78-55894B966F4B}"/>
              </a:ext>
            </a:extLst>
          </p:cNvPr>
          <p:cNvSpPr txBox="1"/>
          <p:nvPr/>
        </p:nvSpPr>
        <p:spPr>
          <a:xfrm>
            <a:off x="4547616" y="500932"/>
            <a:ext cx="29033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i="1" dirty="0">
                <a:solidFill>
                  <a:srgbClr val="92D050"/>
                </a:solidFill>
              </a:rPr>
              <a:t>GREEN GAME</a:t>
            </a:r>
          </a:p>
        </p:txBody>
      </p:sp>
    </p:spTree>
    <p:extLst>
      <p:ext uri="{BB962C8B-B14F-4D97-AF65-F5344CB8AC3E}">
        <p14:creationId xmlns:p14="http://schemas.microsoft.com/office/powerpoint/2010/main" val="3574454487"/>
      </p:ext>
    </p:extLst>
  </p:cSld>
  <p:clrMapOvr>
    <a:masterClrMapping/>
  </p:clrMapOvr>
  <p:transition advTm="3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DD4A8C8A-8AE8-F6E9-7805-7D489ACBA5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1350" y="1376516"/>
            <a:ext cx="9829300" cy="442318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972345500"/>
      </p:ext>
    </p:extLst>
  </p:cSld>
  <p:clrMapOvr>
    <a:masterClrMapping/>
  </p:clrMapOvr>
  <p:transition advTm="2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AC026BA-C157-73F6-E5DC-675EC3B06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0" lang="it-IT" sz="2400" b="1" i="0" u="none" strike="noStrike" kern="1200" cap="none" spc="-2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Bookman Old Style" panose="02050604050505020204" pitchFamily="18" charset="0"/>
                <a:ea typeface="Calibri" panose="020F0502020204030204" pitchFamily="34" charset="0"/>
                <a:cs typeface="+mn-cs"/>
              </a:rPr>
              <a:t> L’ORA DELL’EDUCAZIONE FINANZIARIA</a:t>
            </a:r>
            <a:endParaRPr lang="it-IT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3E53ACC0-1B50-6913-A55D-ABD263F114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111379" y="1660112"/>
            <a:ext cx="6642221" cy="43755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3714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EFE4ABAA-DF36-8C0F-3DCB-7BC82C7D0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2400" b="1" dirty="0">
                <a:solidFill>
                  <a:srgbClr val="FFC000"/>
                </a:solidFill>
              </a:rPr>
              <a:t>MUSEO SAN ROCCO ARCHIVIO STORICO DIOCESANO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4FF6CC84-E73A-B537-E764-E10521C43E5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66800" y="1713229"/>
            <a:ext cx="6001356" cy="4501017"/>
          </a:xfrm>
        </p:spPr>
      </p:pic>
      <p:pic>
        <p:nvPicPr>
          <p:cNvPr id="13" name="Segnaposto contenuto 12">
            <a:extLst>
              <a:ext uri="{FF2B5EF4-FFF2-40B4-BE49-F238E27FC236}">
                <a16:creationId xmlns:a16="http://schemas.microsoft.com/office/drawing/2014/main" id="{7576729D-64D5-B19F-E147-45997522D74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12988" r="7498"/>
          <a:stretch/>
        </p:blipFill>
        <p:spPr>
          <a:xfrm>
            <a:off x="7973962" y="1614907"/>
            <a:ext cx="2684206" cy="4501018"/>
          </a:xfrm>
        </p:spPr>
      </p:pic>
    </p:spTree>
    <p:extLst>
      <p:ext uri="{BB962C8B-B14F-4D97-AF65-F5344CB8AC3E}">
        <p14:creationId xmlns:p14="http://schemas.microsoft.com/office/powerpoint/2010/main" val="1390508887"/>
      </p:ext>
    </p:extLst>
  </p:cSld>
  <p:clrMapOvr>
    <a:masterClrMapping/>
  </p:clrMapOvr>
  <p:transition advTm="3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73029C57-177C-A6B3-B99C-5BB74ABEDC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05897" y="1434521"/>
            <a:ext cx="7031393" cy="49791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541456F5-6267-315E-3E3D-122574B74B0A}"/>
              </a:ext>
            </a:extLst>
          </p:cNvPr>
          <p:cNvSpPr txBox="1"/>
          <p:nvPr/>
        </p:nvSpPr>
        <p:spPr>
          <a:xfrm>
            <a:off x="0" y="444374"/>
            <a:ext cx="11755241" cy="997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skerville Old Face" panose="020206020805050203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Convegno “Donne e lavori: disuguaglianze, diritti e conquiste di ieri e di oggi”  Cgil- </a:t>
            </a:r>
            <a:r>
              <a:rPr kumimoji="0" lang="it-IT" sz="240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skerville Old Face" panose="020206020805050203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8 MARZO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69681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830A9A26-5ABF-5645-16B7-0AF39AC5B76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209368" y="1510622"/>
            <a:ext cx="3588774" cy="469844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3" name="Segnaposto contenuto 12">
            <a:extLst>
              <a:ext uri="{FF2B5EF4-FFF2-40B4-BE49-F238E27FC236}">
                <a16:creationId xmlns:a16="http://schemas.microsoft.com/office/drawing/2014/main" id="{808A6EA6-FD9C-C5DF-2CF6-324779A96E79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553201" y="1510622"/>
            <a:ext cx="3842396" cy="481643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ABF652C7-9914-B62A-7738-97D96437C65D}"/>
              </a:ext>
            </a:extLst>
          </p:cNvPr>
          <p:cNvSpPr txBox="1"/>
          <p:nvPr/>
        </p:nvSpPr>
        <p:spPr>
          <a:xfrm>
            <a:off x="5638800" y="2974258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43623A77-8173-91DD-D8BF-906363D302E5}"/>
              </a:ext>
            </a:extLst>
          </p:cNvPr>
          <p:cNvSpPr txBox="1"/>
          <p:nvPr/>
        </p:nvSpPr>
        <p:spPr>
          <a:xfrm>
            <a:off x="3038167" y="648929"/>
            <a:ext cx="7313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IN RICORDO DELLE VITTIME CIVILI DEI BOMBARDAMENTI DEL 1943</a:t>
            </a:r>
          </a:p>
        </p:txBody>
      </p:sp>
    </p:spTree>
    <p:extLst>
      <p:ext uri="{BB962C8B-B14F-4D97-AF65-F5344CB8AC3E}">
        <p14:creationId xmlns:p14="http://schemas.microsoft.com/office/powerpoint/2010/main" val="2990843535"/>
      </p:ext>
    </p:extLst>
  </p:cSld>
  <p:clrMapOvr>
    <a:masterClrMapping/>
  </p:clrMapOvr>
  <p:transition advTm="3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>
            <a:extLst>
              <a:ext uri="{FF2B5EF4-FFF2-40B4-BE49-F238E27FC236}">
                <a16:creationId xmlns:a16="http://schemas.microsoft.com/office/drawing/2014/main" id="{C408A4B9-A049-2EEB-0164-AF61235BD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752339"/>
          </a:xfrm>
        </p:spPr>
        <p:txBody>
          <a:bodyPr>
            <a:normAutofit fontScale="90000"/>
          </a:bodyPr>
          <a:lstStyle/>
          <a:p>
            <a:pPr algn="ctr"/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CONCORSO LETTERARIO «Sguardi verso la libertà»</a:t>
            </a:r>
            <a:b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</a:b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1^ classificata Maria Sofia Tartamella 5^A con la poesia </a:t>
            </a:r>
            <a:b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</a:b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“ Dimmi che non vuoi morire</a:t>
            </a:r>
            <a:r>
              <a:rPr kumimoji="0" lang="it-IT" sz="43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”.</a:t>
            </a:r>
            <a:endParaRPr lang="it-IT" dirty="0"/>
          </a:p>
        </p:txBody>
      </p:sp>
      <p:pic>
        <p:nvPicPr>
          <p:cNvPr id="12" name="Segnaposto contenuto 11">
            <a:extLst>
              <a:ext uri="{FF2B5EF4-FFF2-40B4-BE49-F238E27FC236}">
                <a16:creationId xmlns:a16="http://schemas.microsoft.com/office/drawing/2014/main" id="{D89DDE33-41D1-9F42-1C9F-31AAD7DAEC7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13601" t="-1" r="8703" b="-1145"/>
          <a:stretch/>
        </p:blipFill>
        <p:spPr>
          <a:xfrm>
            <a:off x="3471361" y="1723400"/>
            <a:ext cx="4645811" cy="449200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952575440"/>
      </p:ext>
    </p:extLst>
  </p:cSld>
  <p:clrMapOvr>
    <a:masterClrMapping/>
  </p:clrMapOvr>
  <p:transition advTm="3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F6FA1552-2D05-4FDD-0C98-AF95E21900C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17435" b="2390"/>
          <a:stretch/>
        </p:blipFill>
        <p:spPr>
          <a:xfrm>
            <a:off x="1256366" y="1566221"/>
            <a:ext cx="4035784" cy="43143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736182BB-70E5-DA52-BBA9-617D7048251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-3337" t="16416" r="15538" b="-3138"/>
          <a:stretch/>
        </p:blipFill>
        <p:spPr>
          <a:xfrm>
            <a:off x="5739888" y="1577623"/>
            <a:ext cx="4564317" cy="4479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AD39B189-02D4-941C-B658-A39E98FD19CE}"/>
              </a:ext>
            </a:extLst>
          </p:cNvPr>
          <p:cNvSpPr txBox="1"/>
          <p:nvPr/>
        </p:nvSpPr>
        <p:spPr>
          <a:xfrm>
            <a:off x="1901245" y="377294"/>
            <a:ext cx="911659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b="1" dirty="0">
                <a:solidFill>
                  <a:srgbClr val="FFC000"/>
                </a:solidFill>
              </a:rPr>
              <a:t>Concorso giornalistico Santo della Volpe   1^ CLASSIFICATA </a:t>
            </a:r>
          </a:p>
          <a:p>
            <a:pPr algn="ctr"/>
            <a:r>
              <a:rPr lang="it-IT" sz="2400" b="1" dirty="0">
                <a:solidFill>
                  <a:srgbClr val="FFC000"/>
                </a:solidFill>
              </a:rPr>
              <a:t>Letizia Monaco 3^A con il testo giornalistico </a:t>
            </a:r>
          </a:p>
          <a:p>
            <a:pPr algn="ctr"/>
            <a:r>
              <a:rPr lang="it-IT" sz="2400" b="1" dirty="0">
                <a:solidFill>
                  <a:srgbClr val="FFC000"/>
                </a:solidFill>
              </a:rPr>
              <a:t>“ Liberi di scegliere la verità” </a:t>
            </a:r>
          </a:p>
        </p:txBody>
      </p:sp>
    </p:spTree>
    <p:extLst>
      <p:ext uri="{BB962C8B-B14F-4D97-AF65-F5344CB8AC3E}">
        <p14:creationId xmlns:p14="http://schemas.microsoft.com/office/powerpoint/2010/main" val="1620330832"/>
      </p:ext>
    </p:extLst>
  </p:cSld>
  <p:clrMapOvr>
    <a:masterClrMapping/>
  </p:clrMapOvr>
  <p:transition advTm="4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CFB17868-567D-0083-AD05-7990E29D252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247652" y="700372"/>
            <a:ext cx="3696695" cy="52809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418093086"/>
      </p:ext>
    </p:extLst>
  </p:cSld>
  <p:clrMapOvr>
    <a:masterClrMapping/>
  </p:clrMapOvr>
  <p:transition advTm="3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C70F66AD-B1F6-7D2F-0F38-6ED80BACAEF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12665" r="13451"/>
          <a:stretch/>
        </p:blipFill>
        <p:spPr>
          <a:xfrm>
            <a:off x="402336" y="1983272"/>
            <a:ext cx="5413248" cy="4466296"/>
          </a:xfrm>
        </p:spPr>
      </p:pic>
      <p:pic>
        <p:nvPicPr>
          <p:cNvPr id="11" name="Segnaposto contenuto 10">
            <a:extLst>
              <a:ext uri="{FF2B5EF4-FFF2-40B4-BE49-F238E27FC236}">
                <a16:creationId xmlns:a16="http://schemas.microsoft.com/office/drawing/2014/main" id="{1ED9BD7B-C5FC-6510-369E-E8C2DD45D9A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l="5753" r="4820"/>
          <a:stretch/>
        </p:blipFill>
        <p:spPr>
          <a:xfrm>
            <a:off x="6242303" y="396558"/>
            <a:ext cx="5596129" cy="5137543"/>
          </a:xfrm>
        </p:spPr>
      </p:pic>
    </p:spTree>
    <p:extLst>
      <p:ext uri="{BB962C8B-B14F-4D97-AF65-F5344CB8AC3E}">
        <p14:creationId xmlns:p14="http://schemas.microsoft.com/office/powerpoint/2010/main" val="3497278043"/>
      </p:ext>
    </p:extLst>
  </p:cSld>
  <p:clrMapOvr>
    <a:masterClrMapping/>
  </p:clrMapOvr>
  <p:transition advTm="3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610E4A28-0342-EF32-BABD-B98F8B6D91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50954" y="1291366"/>
            <a:ext cx="5599469" cy="5104323"/>
          </a:xfr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6068C546-90D4-AC0D-5F38-CC3BE4506352}"/>
              </a:ext>
            </a:extLst>
          </p:cNvPr>
          <p:cNvSpPr txBox="1"/>
          <p:nvPr/>
        </p:nvSpPr>
        <p:spPr>
          <a:xfrm>
            <a:off x="2348018" y="605926"/>
            <a:ext cx="79928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VISITA GUIDATA LUOGHI ISTITUZIONALI DEL  COMUNE DI TRAPANI</a:t>
            </a:r>
          </a:p>
        </p:txBody>
      </p:sp>
    </p:spTree>
    <p:extLst>
      <p:ext uri="{BB962C8B-B14F-4D97-AF65-F5344CB8AC3E}">
        <p14:creationId xmlns:p14="http://schemas.microsoft.com/office/powerpoint/2010/main" val="1380893240"/>
      </p:ext>
    </p:extLst>
  </p:cSld>
  <p:clrMapOvr>
    <a:masterClrMapping/>
  </p:clrMapOvr>
  <p:transition advTm="3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egnaposto contenuto 8">
            <a:extLst>
              <a:ext uri="{FF2B5EF4-FFF2-40B4-BE49-F238E27FC236}">
                <a16:creationId xmlns:a16="http://schemas.microsoft.com/office/drawing/2014/main" id="{6FF4D0B7-C780-8B98-E09E-4F365A36F2B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347185" y="380999"/>
            <a:ext cx="6492980" cy="4328653"/>
          </a:xfrm>
        </p:spPr>
      </p:pic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FA7EA080-6921-9590-ACC2-23E38210F91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389936" y="2588887"/>
            <a:ext cx="6947600" cy="3908024"/>
          </a:xfr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482DBCF-24A0-8BC4-5DB1-9423C932815C}"/>
              </a:ext>
            </a:extLst>
          </p:cNvPr>
          <p:cNvSpPr txBox="1"/>
          <p:nvPr/>
        </p:nvSpPr>
        <p:spPr>
          <a:xfrm>
            <a:off x="1697731" y="884779"/>
            <a:ext cx="25256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solidFill>
                  <a:srgbClr val="FFC000"/>
                </a:solidFill>
              </a:rPr>
              <a:t>IO CAPITANO</a:t>
            </a:r>
          </a:p>
        </p:txBody>
      </p:sp>
    </p:spTree>
    <p:extLst>
      <p:ext uri="{BB962C8B-B14F-4D97-AF65-F5344CB8AC3E}">
        <p14:creationId xmlns:p14="http://schemas.microsoft.com/office/powerpoint/2010/main" val="1212834323"/>
      </p:ext>
    </p:extLst>
  </p:cSld>
  <p:clrMapOvr>
    <a:masterClrMapping/>
  </p:clrMapOvr>
  <p:transition advTm="3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2800" b="1" dirty="0">
                <a:solidFill>
                  <a:srgbClr val="FFC000"/>
                </a:solidFill>
              </a:rPr>
              <a:t>Giornate FAI d’Autunno – Cimitero Monumentale Trapani</a:t>
            </a:r>
          </a:p>
        </p:txBody>
      </p:sp>
      <p:pic>
        <p:nvPicPr>
          <p:cNvPr id="5" name="Segnaposto contenuto 4" descr="FAI 1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75360" y="2164039"/>
            <a:ext cx="5249863" cy="3937397"/>
          </a:xfrm>
        </p:spPr>
      </p:pic>
      <p:pic>
        <p:nvPicPr>
          <p:cNvPr id="6" name="Segnaposto contenuto 5" descr="FAI 4(1)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261860" y="1749426"/>
            <a:ext cx="3528060" cy="4704080"/>
          </a:xfrm>
        </p:spPr>
      </p:pic>
    </p:spTree>
  </p:cSld>
  <p:clrMapOvr>
    <a:masterClrMapping/>
  </p:clrMapOvr>
  <p:transition advTm="4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 descr="FAI 3.jpg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603265" y="1931467"/>
            <a:ext cx="5927076" cy="4446791"/>
          </a:xfrm>
        </p:spPr>
      </p:pic>
      <p:pic>
        <p:nvPicPr>
          <p:cNvPr id="6" name="Segnaposto contenuto 5" descr="FAI 2.jpg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7299960" y="728636"/>
            <a:ext cx="4297679" cy="5729430"/>
          </a:xfrm>
        </p:spPr>
      </p:pic>
    </p:spTree>
  </p:cSld>
  <p:clrMapOvr>
    <a:masterClrMapping/>
  </p:clrMapOvr>
  <p:transition advTm="300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988086"/>
          </a:xfrm>
        </p:spPr>
        <p:txBody>
          <a:bodyPr>
            <a:normAutofit/>
          </a:bodyPr>
          <a:lstStyle/>
          <a:p>
            <a:pPr algn="ctr"/>
            <a:r>
              <a:rPr lang="it-IT" sz="2800" b="1" dirty="0">
                <a:solidFill>
                  <a:srgbClr val="92D050"/>
                </a:solidFill>
              </a:rPr>
              <a:t>Giornate del Patrimonio – Archivio di Stato</a:t>
            </a:r>
          </a:p>
        </p:txBody>
      </p:sp>
      <p:pic>
        <p:nvPicPr>
          <p:cNvPr id="5" name="Segnaposto contenuto 4" descr="Archivio 1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57870" y="2385020"/>
            <a:ext cx="5273094" cy="3954820"/>
          </a:xfrm>
        </p:spPr>
      </p:pic>
      <p:pic>
        <p:nvPicPr>
          <p:cNvPr id="6" name="Segnaposto contenuto 5" descr="Archivio 2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289046" y="1620574"/>
            <a:ext cx="3607554" cy="4810072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4000">
        <p14:reveal/>
      </p:transition>
    </mc:Choice>
    <mc:Fallback>
      <p:transition spd="slow" advTm="4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 descr="Archivio 3.jpg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415056" y="464820"/>
            <a:ext cx="5545507" cy="4160519"/>
          </a:xfrm>
        </p:spPr>
      </p:pic>
      <p:pic>
        <p:nvPicPr>
          <p:cNvPr id="6" name="Segnaposto contenuto 5" descr="Archivio 4.jpg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6385877" y="2415541"/>
            <a:ext cx="5383425" cy="4038918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000">
        <p14:reveal/>
      </p:transition>
    </mc:Choice>
    <mc:Fallback>
      <p:transition spd="slow" advTm="3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66800" y="518160"/>
            <a:ext cx="10058400" cy="1295400"/>
          </a:xfrm>
        </p:spPr>
        <p:txBody>
          <a:bodyPr>
            <a:normAutofit fontScale="90000"/>
          </a:bodyPr>
          <a:lstStyle/>
          <a:p>
            <a:pPr algn="ctr"/>
            <a:r>
              <a:rPr lang="it-IT" sz="2400" b="1" dirty="0">
                <a:solidFill>
                  <a:srgbClr val="FF0000"/>
                </a:solidFill>
              </a:rPr>
              <a:t>Progetto “BeYou” finanziato dal programma </a:t>
            </a:r>
            <a:r>
              <a:rPr lang="it-IT" sz="2400" b="1" dirty="0" err="1">
                <a:solidFill>
                  <a:srgbClr val="FF0000"/>
                </a:solidFill>
              </a:rPr>
              <a:t>Erasmus+</a:t>
            </a:r>
            <a:r>
              <a:rPr lang="it-IT" sz="2400" b="1" dirty="0">
                <a:solidFill>
                  <a:srgbClr val="FF0000"/>
                </a:solidFill>
              </a:rPr>
              <a:t> </a:t>
            </a:r>
            <a:br>
              <a:rPr lang="it-IT" sz="2400" b="1" dirty="0">
                <a:solidFill>
                  <a:srgbClr val="FF0000"/>
                </a:solidFill>
              </a:rPr>
            </a:br>
            <a:br>
              <a:rPr lang="it-IT" sz="1800" b="1" dirty="0"/>
            </a:br>
            <a:r>
              <a:rPr lang="it-IT" sz="2000" b="1" dirty="0">
                <a:solidFill>
                  <a:srgbClr val="FFC000"/>
                </a:solidFill>
              </a:rPr>
              <a:t>1^ premio a </a:t>
            </a:r>
            <a:r>
              <a:rPr lang="it-IT" sz="2000" b="1" dirty="0" err="1">
                <a:solidFill>
                  <a:srgbClr val="FFC000"/>
                </a:solidFill>
              </a:rPr>
              <a:t>Viktoria</a:t>
            </a:r>
            <a:r>
              <a:rPr lang="it-IT" sz="2000" b="1" dirty="0">
                <a:solidFill>
                  <a:srgbClr val="FFC000"/>
                </a:solidFill>
              </a:rPr>
              <a:t> Toth</a:t>
            </a:r>
            <a:r>
              <a:rPr lang="it-IT" sz="2000" dirty="0">
                <a:solidFill>
                  <a:srgbClr val="FFC000"/>
                </a:solidFill>
              </a:rPr>
              <a:t>, </a:t>
            </a:r>
            <a:r>
              <a:rPr lang="it-IT" sz="2000" b="1" dirty="0">
                <a:solidFill>
                  <a:srgbClr val="FFC000"/>
                </a:solidFill>
              </a:rPr>
              <a:t>della classe 4^B/C ind. Grafica del Liceo Artistico “</a:t>
            </a:r>
            <a:r>
              <a:rPr lang="it-IT" sz="2000" b="1" dirty="0" err="1">
                <a:solidFill>
                  <a:srgbClr val="FFC000"/>
                </a:solidFill>
              </a:rPr>
              <a:t>M.Buonarroti</a:t>
            </a:r>
            <a:r>
              <a:rPr lang="it-IT" sz="2000" b="1" dirty="0">
                <a:solidFill>
                  <a:srgbClr val="FFC000"/>
                </a:solidFill>
              </a:rPr>
              <a:t>”,</a:t>
            </a:r>
            <a:r>
              <a:rPr lang="it-IT" sz="2000" dirty="0">
                <a:solidFill>
                  <a:srgbClr val="FFC000"/>
                </a:solidFill>
              </a:rPr>
              <a:t> con l’iniziativa “Walk with me” </a:t>
            </a:r>
            <a:br>
              <a:rPr lang="it-IT" sz="1600" dirty="0">
                <a:solidFill>
                  <a:srgbClr val="FFC000"/>
                </a:solidFill>
              </a:rPr>
            </a:br>
            <a:endParaRPr lang="it-IT" sz="1600" dirty="0">
              <a:solidFill>
                <a:srgbClr val="FFC000"/>
              </a:solidFill>
            </a:endParaRPr>
          </a:p>
        </p:txBody>
      </p:sp>
      <p:pic>
        <p:nvPicPr>
          <p:cNvPr id="5" name="Segnaposto contenuto 4" descr="Viktoria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270759" y="1671954"/>
            <a:ext cx="3192781" cy="47891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Segnaposto contenuto 5" descr="Viktoria 2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376160" y="1660526"/>
            <a:ext cx="3200400" cy="48005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Tm="4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cena.jpg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2263140" y="1005840"/>
            <a:ext cx="7373303" cy="491553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advTm="300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148106"/>
          </a:xfrm>
        </p:spPr>
        <p:txBody>
          <a:bodyPr>
            <a:normAutofit/>
          </a:bodyPr>
          <a:lstStyle/>
          <a:p>
            <a:pPr algn="ctr"/>
            <a:r>
              <a:rPr lang="it-IT" sz="2800" b="1" dirty="0">
                <a:solidFill>
                  <a:srgbClr val="FFC000"/>
                </a:solidFill>
              </a:rPr>
              <a:t>Progetto “Prevenzione e Arte” – LILT – Museo </a:t>
            </a:r>
            <a:r>
              <a:rPr lang="it-IT" sz="2800" b="1" dirty="0" err="1">
                <a:solidFill>
                  <a:srgbClr val="FFC000"/>
                </a:solidFill>
              </a:rPr>
              <a:t>Pepoli</a:t>
            </a:r>
            <a:br>
              <a:rPr lang="it-IT" sz="2800" b="1" dirty="0">
                <a:solidFill>
                  <a:srgbClr val="FFC000"/>
                </a:solidFill>
              </a:rPr>
            </a:br>
            <a:br>
              <a:rPr lang="it-IT" sz="2400" b="1" dirty="0"/>
            </a:br>
            <a:r>
              <a:rPr lang="it-IT" sz="2400" b="1" dirty="0">
                <a:solidFill>
                  <a:srgbClr val="00B050"/>
                </a:solidFill>
              </a:rPr>
              <a:t>classi 3^A e 5^A </a:t>
            </a:r>
            <a:r>
              <a:rPr lang="it-IT" sz="2400" b="1" dirty="0" err="1">
                <a:solidFill>
                  <a:srgbClr val="00B050"/>
                </a:solidFill>
              </a:rPr>
              <a:t>ind</a:t>
            </a:r>
            <a:r>
              <a:rPr lang="it-IT" sz="2400" b="1" dirty="0">
                <a:solidFill>
                  <a:srgbClr val="00B050"/>
                </a:solidFill>
              </a:rPr>
              <a:t>. Arti Figurative Liceo Artistico</a:t>
            </a:r>
          </a:p>
        </p:txBody>
      </p:sp>
      <p:pic>
        <p:nvPicPr>
          <p:cNvPr id="5" name="Segnaposto contenuto 4" descr="Locandina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04753" y="2125980"/>
            <a:ext cx="4162568" cy="4335145"/>
          </a:xfrm>
        </p:spPr>
      </p:pic>
      <p:pic>
        <p:nvPicPr>
          <p:cNvPr id="6" name="Segnaposto contenuto 5" descr="Butera Parrinello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545897" y="2476500"/>
            <a:ext cx="5221869" cy="3916402"/>
          </a:xfrm>
        </p:spPr>
      </p:pic>
    </p:spTree>
  </p:cSld>
  <p:clrMapOvr>
    <a:masterClrMapping/>
  </p:clrMapOvr>
  <p:transition advTm="400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 descr="Mistral 11 aprile.jpg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453208" y="2324101"/>
            <a:ext cx="5474836" cy="4107498"/>
          </a:xfrm>
        </p:spPr>
      </p:pic>
      <p:pic>
        <p:nvPicPr>
          <p:cNvPr id="6" name="Segnaposto contenuto 5" descr="Giuseppe 11 aprile.jpg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6164897" y="426721"/>
            <a:ext cx="5617027" cy="4214178"/>
          </a:xfrm>
        </p:spPr>
      </p:pic>
    </p:spTree>
  </p:cSld>
  <p:clrMapOvr>
    <a:masterClrMapping/>
  </p:clrMapOvr>
  <p:transition advTm="3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19939E2-FF02-ACDD-7591-7458A8740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it-IT" b="1" dirty="0">
                <a:solidFill>
                  <a:srgbClr val="FFC000"/>
                </a:solidFill>
              </a:rPr>
              <a:t>VISITA</a:t>
            </a:r>
            <a:r>
              <a:rPr lang="it-IT" b="1" dirty="0"/>
              <a:t> </a:t>
            </a:r>
            <a:r>
              <a:rPr lang="it-IT" b="1" dirty="0">
                <a:solidFill>
                  <a:srgbClr val="FFC000"/>
                </a:solidFill>
              </a:rPr>
              <a:t>DIDATTICA SALINA CULCASI</a:t>
            </a: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7CCF8099-005C-2C3B-6F23-B5C787AE2CB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66800" y="2194520"/>
            <a:ext cx="4754563" cy="3565922"/>
          </a:xfrm>
        </p:spPr>
      </p:pic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801E735F-F3C8-E0E3-AE3A-BBE6D9726DE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70638" y="2194521"/>
            <a:ext cx="4754562" cy="3565921"/>
          </a:xfrm>
        </p:spPr>
      </p:pic>
    </p:spTree>
    <p:extLst>
      <p:ext uri="{BB962C8B-B14F-4D97-AF65-F5344CB8AC3E}">
        <p14:creationId xmlns:p14="http://schemas.microsoft.com/office/powerpoint/2010/main" val="2698024342"/>
      </p:ext>
    </p:extLst>
  </p:cSld>
  <p:clrMapOvr>
    <a:masterClrMapping/>
  </p:clrMapOvr>
  <p:transition spd="slow" advTm="2000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 descr="Locandina evento conclusivo.jpg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1303019" y="929640"/>
            <a:ext cx="9597725" cy="502158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slow" advTm="4000">
    <p:randomBar dir="vert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 descr="Giuseppe Pepoli.jpg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424780" y="456565"/>
            <a:ext cx="5282283" cy="3963035"/>
          </a:xfrm>
        </p:spPr>
      </p:pic>
      <p:pic>
        <p:nvPicPr>
          <p:cNvPr id="6" name="Segnaposto contenuto 5" descr="Mistral Pepoli.jpg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6660198" y="2191931"/>
            <a:ext cx="5112702" cy="3835808"/>
          </a:xfrm>
        </p:spPr>
      </p:pic>
    </p:spTree>
  </p:cSld>
  <p:clrMapOvr>
    <a:masterClrMapping/>
  </p:clrMapOvr>
  <p:transition advTm="300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 descr="Premiazione Pepoli.jpg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5448300" y="1498305"/>
            <a:ext cx="5935664" cy="4453234"/>
          </a:xfrm>
        </p:spPr>
      </p:pic>
      <p:pic>
        <p:nvPicPr>
          <p:cNvPr id="8" name="Segnaposto contenuto 7" descr="Targa.jpg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777558" y="670960"/>
            <a:ext cx="3245802" cy="4327126"/>
          </a:xfrm>
        </p:spPr>
      </p:pic>
    </p:spTree>
  </p:cSld>
  <p:clrMapOvr>
    <a:masterClrMapping/>
  </p:clrMapOvr>
  <p:transition advTm="3000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873786"/>
          </a:xfrm>
        </p:spPr>
        <p:txBody>
          <a:bodyPr>
            <a:normAutofit/>
          </a:bodyPr>
          <a:lstStyle/>
          <a:p>
            <a:pPr algn="ctr"/>
            <a:r>
              <a:rPr lang="it-IT" b="1" dirty="0">
                <a:solidFill>
                  <a:srgbClr val="66FF33"/>
                </a:solidFill>
              </a:rPr>
              <a:t>Viaggi di Istruzione</a:t>
            </a:r>
          </a:p>
        </p:txBody>
      </p:sp>
      <p:pic>
        <p:nvPicPr>
          <p:cNvPr id="4" name="Segnaposto contenuto 3" descr="Castello Castelbuono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8420" y="1505586"/>
            <a:ext cx="6629400" cy="4972050"/>
          </a:xfrm>
        </p:spPr>
      </p:pic>
    </p:spTree>
  </p:cSld>
  <p:clrMapOvr>
    <a:masterClrMapping/>
  </p:clrMapOvr>
  <p:transition advTm="3000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66800" y="411480"/>
            <a:ext cx="10058400" cy="944880"/>
          </a:xfrm>
        </p:spPr>
        <p:txBody>
          <a:bodyPr>
            <a:normAutofit/>
          </a:bodyPr>
          <a:lstStyle/>
          <a:p>
            <a:pPr algn="ctr"/>
            <a:r>
              <a:rPr lang="it-IT" b="1" dirty="0" err="1">
                <a:solidFill>
                  <a:srgbClr val="0000FF"/>
                </a:solidFill>
              </a:rPr>
              <a:t>Castelbuono</a:t>
            </a:r>
            <a:endParaRPr lang="it-IT" b="1" dirty="0">
              <a:solidFill>
                <a:srgbClr val="0000FF"/>
              </a:solidFill>
            </a:endParaRPr>
          </a:p>
        </p:txBody>
      </p:sp>
      <p:pic>
        <p:nvPicPr>
          <p:cNvPr id="5" name="Segnaposto contenuto 4" descr="cappella Castelbuono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60121" y="1508814"/>
            <a:ext cx="3417054" cy="4556072"/>
          </a:xfrm>
        </p:spPr>
      </p:pic>
      <p:pic>
        <p:nvPicPr>
          <p:cNvPr id="6" name="Segnaposto contenuto 5" descr="Castelbuono gruppo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859780" y="1859001"/>
            <a:ext cx="5608320" cy="4206241"/>
          </a:xfrm>
        </p:spPr>
      </p:pic>
    </p:spTree>
  </p:cSld>
  <p:clrMapOvr>
    <a:masterClrMapping/>
  </p:clrMapOvr>
  <p:transition advTm="3000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66800" y="403860"/>
            <a:ext cx="10058400" cy="906780"/>
          </a:xfrm>
        </p:spPr>
        <p:txBody>
          <a:bodyPr/>
          <a:lstStyle/>
          <a:p>
            <a:pPr algn="ctr"/>
            <a:r>
              <a:rPr lang="it-IT" b="1" dirty="0">
                <a:solidFill>
                  <a:srgbClr val="FFC000"/>
                </a:solidFill>
              </a:rPr>
              <a:t>Cefalù</a:t>
            </a:r>
          </a:p>
        </p:txBody>
      </p:sp>
      <p:pic>
        <p:nvPicPr>
          <p:cNvPr id="4" name="Segnaposto contenuto 3" descr="Cefalù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80360" y="1482250"/>
            <a:ext cx="6660515" cy="4995386"/>
          </a:xfrm>
        </p:spPr>
      </p:pic>
    </p:spTree>
  </p:cSld>
  <p:clrMapOvr>
    <a:masterClrMapping/>
  </p:clrMapOvr>
  <p:transition spd="slow" advTm="3000">
    <p:push dir="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767106"/>
          </a:xfrm>
        </p:spPr>
        <p:txBody>
          <a:bodyPr>
            <a:normAutofit/>
          </a:bodyPr>
          <a:lstStyle/>
          <a:p>
            <a:pPr algn="ctr"/>
            <a:r>
              <a:rPr lang="it-IT" sz="4400" b="1" dirty="0">
                <a:solidFill>
                  <a:srgbClr val="FF0000"/>
                </a:solidFill>
              </a:rPr>
              <a:t>In viaggio verso Napoli</a:t>
            </a:r>
          </a:p>
        </p:txBody>
      </p:sp>
      <p:pic>
        <p:nvPicPr>
          <p:cNvPr id="4" name="Segnaposto contenuto 3" descr="nave 9 maggio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7500" y="1667511"/>
            <a:ext cx="6423660" cy="4817745"/>
          </a:xfrm>
        </p:spPr>
      </p:pic>
    </p:spTree>
  </p:cSld>
  <p:clrMapOvr>
    <a:masterClrMapping/>
  </p:clrMapOvr>
  <p:transition spd="slow" advTm="3000">
    <p:randomBar dir="vert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testo 7"/>
          <p:cNvSpPr>
            <a:spLocks noGrp="1"/>
          </p:cNvSpPr>
          <p:nvPr>
            <p:ph type="body" idx="1"/>
          </p:nvPr>
        </p:nvSpPr>
        <p:spPr>
          <a:xfrm>
            <a:off x="1069848" y="754380"/>
            <a:ext cx="4754880" cy="754380"/>
          </a:xfrm>
        </p:spPr>
        <p:txBody>
          <a:bodyPr>
            <a:normAutofit/>
          </a:bodyPr>
          <a:lstStyle/>
          <a:p>
            <a:r>
              <a:rPr lang="it-IT" sz="2400" b="1" dirty="0">
                <a:solidFill>
                  <a:srgbClr val="FFC000"/>
                </a:solidFill>
              </a:rPr>
              <a:t>Duomo di S. Gennaro</a:t>
            </a:r>
          </a:p>
        </p:txBody>
      </p:sp>
      <p:pic>
        <p:nvPicPr>
          <p:cNvPr id="5" name="Segnaposto contenuto 4" descr="Napoli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753711" y="1865841"/>
            <a:ext cx="3450749" cy="4600999"/>
          </a:xfrm>
        </p:spPr>
      </p:pic>
      <p:sp>
        <p:nvSpPr>
          <p:cNvPr id="9" name="Segnaposto testo 8"/>
          <p:cNvSpPr>
            <a:spLocks noGrp="1"/>
          </p:cNvSpPr>
          <p:nvPr>
            <p:ph type="body" sz="quarter" idx="3"/>
          </p:nvPr>
        </p:nvSpPr>
        <p:spPr>
          <a:xfrm>
            <a:off x="6373368" y="716280"/>
            <a:ext cx="4754880" cy="853440"/>
          </a:xfrm>
        </p:spPr>
        <p:txBody>
          <a:bodyPr>
            <a:normAutofit/>
          </a:bodyPr>
          <a:lstStyle/>
          <a:p>
            <a:r>
              <a:rPr lang="it-IT" sz="2400" b="1" dirty="0">
                <a:solidFill>
                  <a:srgbClr val="FFC000"/>
                </a:solidFill>
              </a:rPr>
              <a:t>Chiostro di S. Chiara</a:t>
            </a:r>
          </a:p>
        </p:txBody>
      </p:sp>
      <p:pic>
        <p:nvPicPr>
          <p:cNvPr id="6" name="Segnaposto contenuto 5" descr="S. Chiara.jpg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7185184" y="1845945"/>
            <a:ext cx="3459956" cy="4613275"/>
          </a:xfrm>
        </p:spPr>
      </p:pic>
    </p:spTree>
  </p:cSld>
  <p:clrMapOvr>
    <a:masterClrMapping/>
  </p:clrMapOvr>
  <p:transition advTm="3000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66800" y="419100"/>
            <a:ext cx="10058400" cy="998220"/>
          </a:xfrm>
        </p:spPr>
        <p:txBody>
          <a:bodyPr>
            <a:normAutofit/>
          </a:bodyPr>
          <a:lstStyle/>
          <a:p>
            <a:pPr algn="ctr"/>
            <a:r>
              <a:rPr lang="it-IT" b="1" dirty="0">
                <a:solidFill>
                  <a:srgbClr val="FF66FF"/>
                </a:solidFill>
              </a:rPr>
              <a:t>Pompei</a:t>
            </a:r>
          </a:p>
        </p:txBody>
      </p:sp>
      <p:pic>
        <p:nvPicPr>
          <p:cNvPr id="9" name="Segnaposto contenuto 8" descr="Pompei Anfiteatro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0580" y="2017355"/>
            <a:ext cx="4990783" cy="374308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Segnaposto contenuto 9" descr="Taverna delle 4 divinità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08738" y="2021165"/>
            <a:ext cx="4914582" cy="368593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ageCurlDouble"/>
      </p:transition>
    </mc:Choice>
    <mc:Fallback xmlns="">
      <p:transition spd="slow" advTm="3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66800" y="396240"/>
            <a:ext cx="10058400" cy="723900"/>
          </a:xfrm>
        </p:spPr>
        <p:txBody>
          <a:bodyPr>
            <a:normAutofit fontScale="90000"/>
          </a:bodyPr>
          <a:lstStyle/>
          <a:p>
            <a:pPr algn="ctr"/>
            <a:r>
              <a:rPr lang="it-IT" b="1" dirty="0">
                <a:solidFill>
                  <a:srgbClr val="FFFF00"/>
                </a:solidFill>
              </a:rPr>
              <a:t>Caserta</a:t>
            </a:r>
          </a:p>
        </p:txBody>
      </p:sp>
      <p:pic>
        <p:nvPicPr>
          <p:cNvPr id="4" name="Segnaposto contenuto 3" descr="reggia Casert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13660" y="1335882"/>
            <a:ext cx="6713431" cy="50350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 advTm="3000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AD48C4A-FBE4-BCCA-51AC-4267FA23FA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Museo delle illusioni ottiche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43046E69-3DC7-6668-051A-D1C16340E3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28335" y="1768808"/>
            <a:ext cx="5689156" cy="42668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5715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6" descr="Scalone Caserta.jpg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1342714" y="489874"/>
            <a:ext cx="3724586" cy="49654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Segnaposto contenuto 7" descr="Ercole Farnese Caserta.jpg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7056120" y="1554520"/>
            <a:ext cx="3589020" cy="47846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ageCurlDouble"/>
      </p:transition>
    </mc:Choice>
    <mc:Fallback xmlns="">
      <p:transition spd="slow" advClick="0" advTm="3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74420" y="419100"/>
            <a:ext cx="10058400" cy="967740"/>
          </a:xfrm>
        </p:spPr>
        <p:txBody>
          <a:bodyPr>
            <a:normAutofit/>
          </a:bodyPr>
          <a:lstStyle/>
          <a:p>
            <a:pPr algn="ctr"/>
            <a:r>
              <a:rPr lang="it-IT" sz="4000" b="1" i="1" dirty="0">
                <a:solidFill>
                  <a:srgbClr val="FFFF00"/>
                </a:solidFill>
              </a:rPr>
              <a:t>SERENA ESTATE!</a:t>
            </a:r>
          </a:p>
        </p:txBody>
      </p:sp>
      <p:pic>
        <p:nvPicPr>
          <p:cNvPr id="4" name="Segnaposto contenuto 3" descr="Favignan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57836" y="1386840"/>
            <a:ext cx="7066460" cy="470979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spd="slow" advClick="0" advTm="13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767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94025F2C-E2E7-79A4-5468-C1FD0B1B9D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650" t="10957" r="15790" b="9306"/>
          <a:stretch/>
        </p:blipFill>
        <p:spPr>
          <a:xfrm>
            <a:off x="3491400" y="445130"/>
            <a:ext cx="5079576" cy="59950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0058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000">
        <p14:reveal/>
      </p:transition>
    </mc:Choice>
    <mc:Fallback>
      <p:transition spd="slow" advTm="3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F418DEB-9564-7F73-ACB2-325BA7E66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832245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solidFill>
                  <a:srgbClr val="FFC000"/>
                </a:solidFill>
              </a:rPr>
              <a:t>SEMINARIO DI LETTERATURA SPAGNOLA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9E553A3F-32D5-3FA5-CBBD-FF1CB5E56B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667"/>
          <a:stretch/>
        </p:blipFill>
        <p:spPr>
          <a:xfrm>
            <a:off x="4253200" y="1730477"/>
            <a:ext cx="3524115" cy="45734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81637821"/>
      </p:ext>
    </p:extLst>
  </p:cSld>
  <p:clrMapOvr>
    <a:masterClrMapping/>
  </p:clrMapOvr>
  <p:transition advTm="3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egnaposto contenuto 12">
            <a:extLst>
              <a:ext uri="{FF2B5EF4-FFF2-40B4-BE49-F238E27FC236}">
                <a16:creationId xmlns:a16="http://schemas.microsoft.com/office/drawing/2014/main" id="{96B8A5EB-2BED-BFC5-C075-E5D787DEB9E3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434265" y="2014194"/>
            <a:ext cx="6544132" cy="4465483"/>
          </a:xfrm>
          <a:prstGeom prst="rect">
            <a:avLst/>
          </a:prstGeom>
        </p:spPr>
      </p:pic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370EE2AD-C1CA-2468-ABC7-9491BF164B41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6868244" y="430213"/>
            <a:ext cx="4889492" cy="3546475"/>
          </a:xfr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5D009DFE-1D32-C778-1BBD-0233B55EE58F}"/>
              </a:ext>
            </a:extLst>
          </p:cNvPr>
          <p:cNvSpPr txBox="1"/>
          <p:nvPr/>
        </p:nvSpPr>
        <p:spPr>
          <a:xfrm>
            <a:off x="7678994" y="4662205"/>
            <a:ext cx="37882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rgbClr val="FF0000"/>
                </a:solidFill>
              </a:rPr>
              <a:t>BACH INCONTRA DANTE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B5A483B2-1E63-3205-B544-0924CFB69F36}"/>
              </a:ext>
            </a:extLst>
          </p:cNvPr>
          <p:cNvSpPr txBox="1"/>
          <p:nvPr/>
        </p:nvSpPr>
        <p:spPr>
          <a:xfrm>
            <a:off x="434264" y="867012"/>
            <a:ext cx="64155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rgbClr val="FF0000"/>
                </a:solidFill>
              </a:rPr>
              <a:t>SPETTACOLO DI DANZA CONTEMPORANEA</a:t>
            </a:r>
          </a:p>
        </p:txBody>
      </p:sp>
    </p:spTree>
    <p:extLst>
      <p:ext uri="{BB962C8B-B14F-4D97-AF65-F5344CB8AC3E}">
        <p14:creationId xmlns:p14="http://schemas.microsoft.com/office/powerpoint/2010/main" val="2851546120"/>
      </p:ext>
    </p:extLst>
  </p:cSld>
  <p:clrMapOvr>
    <a:masterClrMapping/>
  </p:clrMapOvr>
  <p:transition spd="slow" advTm="3000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65AB810-B7C5-B0C9-24E0-A29A6C574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3200" b="1" dirty="0">
                <a:solidFill>
                  <a:srgbClr val="FFC000"/>
                </a:solidFill>
              </a:rPr>
              <a:t>VISITA RISERVA NATURALE ORIENTATA SALINE TRAPANI E PACECO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3D5B398-4125-03E6-705E-473D8E98EA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1" name="Segnaposto contenuto 10">
            <a:extLst>
              <a:ext uri="{FF2B5EF4-FFF2-40B4-BE49-F238E27FC236}">
                <a16:creationId xmlns:a16="http://schemas.microsoft.com/office/drawing/2014/main" id="{29668C38-22A8-452D-E044-AD2937CE6C49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1972628" y="2014194"/>
            <a:ext cx="8246744" cy="3705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65001491"/>
      </p:ext>
    </p:extLst>
  </p:cSld>
  <p:clrMapOvr>
    <a:masterClrMapping/>
  </p:clrMapOvr>
  <p:transition advTm="2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A1407B64-B4F5-4ABC-1BFD-0229CFF0C08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-1390" t="-6415" r="-1817" b="23136"/>
          <a:stretch/>
        </p:blipFill>
        <p:spPr>
          <a:xfrm>
            <a:off x="401052" y="2614863"/>
            <a:ext cx="5874048" cy="3392905"/>
          </a:xfrm>
        </p:spPr>
      </p:pic>
      <p:pic>
        <p:nvPicPr>
          <p:cNvPr id="9" name="Segnaposto contenuto 8">
            <a:extLst>
              <a:ext uri="{FF2B5EF4-FFF2-40B4-BE49-F238E27FC236}">
                <a16:creationId xmlns:a16="http://schemas.microsoft.com/office/drawing/2014/main" id="{51A0A7F1-D4B8-408A-7FFC-CB6B004EE94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552490" y="642594"/>
            <a:ext cx="5361316" cy="3489819"/>
          </a:xfr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95EA26FF-6485-B0E8-F2EA-5867D83394DB}"/>
              </a:ext>
            </a:extLst>
          </p:cNvPr>
          <p:cNvSpPr txBox="1"/>
          <p:nvPr/>
        </p:nvSpPr>
        <p:spPr>
          <a:xfrm>
            <a:off x="1167637" y="1444063"/>
            <a:ext cx="36182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solidFill>
                  <a:srgbClr val="FFC000"/>
                </a:solidFill>
              </a:rPr>
              <a:t>PASSEGGIATA ECOLOGICA</a:t>
            </a:r>
          </a:p>
        </p:txBody>
      </p:sp>
    </p:spTree>
    <p:extLst>
      <p:ext uri="{BB962C8B-B14F-4D97-AF65-F5344CB8AC3E}">
        <p14:creationId xmlns:p14="http://schemas.microsoft.com/office/powerpoint/2010/main" val="2362167549"/>
      </p:ext>
    </p:extLst>
  </p:cSld>
  <p:clrMapOvr>
    <a:masterClrMapping/>
  </p:clrMapOvr>
  <p:transition advTm="3000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pone">
  <a:themeElements>
    <a:clrScheme name="Savon">
      <a:dk1>
        <a:sysClr val="windowText" lastClr="000000"/>
      </a:dk1>
      <a:lt1>
        <a:sysClr val="window" lastClr="FFFFFF"/>
      </a:lt1>
      <a:dk2>
        <a:srgbClr val="373545"/>
      </a:dk2>
      <a:lt2>
        <a:srgbClr val="BCD0E0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6793CD"/>
      </a:accent6>
      <a:hlink>
        <a:srgbClr val="6B9F25"/>
      </a:hlink>
      <a:folHlink>
        <a:srgbClr val="9F6715"/>
      </a:folHlink>
    </a:clrScheme>
    <a:fontScheme name="Savon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913DB040-6816-4415-960D-8178C785755E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TM03457510[[fn=Sapone]]</Template>
  <TotalTime>515</TotalTime>
  <Words>269</Words>
  <Application>Microsoft Office PowerPoint</Application>
  <PresentationFormat>Widescreen</PresentationFormat>
  <Paragraphs>38</Paragraphs>
  <Slides>41</Slides>
  <Notes>2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41</vt:i4>
      </vt:variant>
    </vt:vector>
  </HeadingPairs>
  <TitlesOfParts>
    <vt:vector size="47" baseType="lpstr">
      <vt:lpstr>Arial</vt:lpstr>
      <vt:lpstr>Baskerville Old Face</vt:lpstr>
      <vt:lpstr>Bookman Old Style</vt:lpstr>
      <vt:lpstr>Calibri</vt:lpstr>
      <vt:lpstr>Century Gothic</vt:lpstr>
      <vt:lpstr>Sapone</vt:lpstr>
      <vt:lpstr>Un anno vissuto ….intensamente!</vt:lpstr>
      <vt:lpstr>Presentazione standard di PowerPoint</vt:lpstr>
      <vt:lpstr>VISITA DIDATTICA SALINA CULCASI</vt:lpstr>
      <vt:lpstr>Museo delle illusioni ottiche</vt:lpstr>
      <vt:lpstr>Presentazione standard di PowerPoint</vt:lpstr>
      <vt:lpstr>SEMINARIO DI LETTERATURA SPAGNOLA</vt:lpstr>
      <vt:lpstr>Presentazione standard di PowerPoint</vt:lpstr>
      <vt:lpstr>VISITA RISERVA NATURALE ORIENTATA SALINE TRAPANI E PACECO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 L’ORA DELL’EDUCAZIONE FINANZIARIA</vt:lpstr>
      <vt:lpstr>MUSEO SAN ROCCO ARCHIVIO STORICO DIOCESANO</vt:lpstr>
      <vt:lpstr>Presentazione standard di PowerPoint</vt:lpstr>
      <vt:lpstr>Presentazione standard di PowerPoint</vt:lpstr>
      <vt:lpstr>CONCORSO LETTERARIO «Sguardi verso la libertà» 1^ classificata Maria Sofia Tartamella 5^A con la poesia  “ Dimmi che non vuoi morire”.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Giornate FAI d’Autunno – Cimitero Monumentale Trapani</vt:lpstr>
      <vt:lpstr>Presentazione standard di PowerPoint</vt:lpstr>
      <vt:lpstr>Giornate del Patrimonio – Archivio di Stato</vt:lpstr>
      <vt:lpstr>Presentazione standard di PowerPoint</vt:lpstr>
      <vt:lpstr>Progetto “BeYou” finanziato dal programma Erasmus+   1^ premio a Viktoria Toth, della classe 4^B/C ind. Grafica del Liceo Artistico “M.Buonarroti”, con l’iniziativa “Walk with me”  </vt:lpstr>
      <vt:lpstr>Presentazione standard di PowerPoint</vt:lpstr>
      <vt:lpstr>Progetto “Prevenzione e Arte” – LILT – Museo Pepoli  classi 3^A e 5^A ind. Arti Figurative Liceo Artistico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Viaggi di Istruzione</vt:lpstr>
      <vt:lpstr>Castelbuono</vt:lpstr>
      <vt:lpstr>Cefalù</vt:lpstr>
      <vt:lpstr>In viaggio verso Napoli</vt:lpstr>
      <vt:lpstr>Presentazione standard di PowerPoint</vt:lpstr>
      <vt:lpstr>Pompei</vt:lpstr>
      <vt:lpstr>Caserta</vt:lpstr>
      <vt:lpstr>Presentazione standard di PowerPoint</vt:lpstr>
      <vt:lpstr>SERENA ESTATE!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 anno vissuto ….intensamente!</dc:title>
  <dc:creator>Vincenzo Festeggiante</dc:creator>
  <cp:lastModifiedBy>Vincenzo Festeggiante</cp:lastModifiedBy>
  <cp:revision>47</cp:revision>
  <dcterms:created xsi:type="dcterms:W3CDTF">2024-06-11T09:53:38Z</dcterms:created>
  <dcterms:modified xsi:type="dcterms:W3CDTF">2024-06-13T21:16:01Z</dcterms:modified>
</cp:coreProperties>
</file>